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05" r:id="rId2"/>
    <p:sldId id="420" r:id="rId3"/>
    <p:sldId id="424" r:id="rId4"/>
    <p:sldId id="434" r:id="rId5"/>
    <p:sldId id="422" r:id="rId6"/>
    <p:sldId id="421" r:id="rId7"/>
    <p:sldId id="435" r:id="rId8"/>
    <p:sldId id="433" r:id="rId9"/>
    <p:sldId id="432" r:id="rId10"/>
    <p:sldId id="427" r:id="rId11"/>
    <p:sldId id="428" r:id="rId12"/>
    <p:sldId id="436" r:id="rId13"/>
    <p:sldId id="437" r:id="rId14"/>
    <p:sldId id="409" r:id="rId15"/>
    <p:sldId id="419" r:id="rId16"/>
    <p:sldId id="400" r:id="rId17"/>
  </p:sldIdLst>
  <p:sldSz cx="9144000" cy="6858000" type="screen4x3"/>
  <p:notesSz cx="6669088" cy="9820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C77"/>
    <a:srgbClr val="B2B2B2"/>
    <a:srgbClr val="FCD116"/>
    <a:srgbClr val="DDDDDD"/>
    <a:srgbClr val="CC0000"/>
    <a:srgbClr val="009E60"/>
    <a:srgbClr val="3A75C4"/>
    <a:srgbClr val="5BBF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66"/>
      </p:cViewPr>
      <p:guideLst>
        <p:guide orient="horz" pos="3093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Y-data\lilomaki\documents_29-9-2010\Vantaa\Tilastoaineisto\Opiskelijat\Mit&#228;%20osa-alueita%20hallitse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Y-Data\lilomaki\documents_29-9-2010\Vantaa\Tilastoaineisto\Opettajat\Mit&#228;%20hallitsee%20eri%20osa-alueista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fi-FI"/>
              </a:p>
            </c:txPr>
            <c:showVal val="1"/>
          </c:dLbls>
          <c:cat>
            <c:strRef>
              <c:f>'[Miten paljon ope käyttää tvtä ja mitä sovelluksia.xlsx]Sheet1'!$O$37:$O$54</c:f>
              <c:strCache>
                <c:ptCount val="18"/>
                <c:pt idx="0">
                  <c:v>Sähköposti</c:v>
                </c:pt>
                <c:pt idx="1">
                  <c:v>Tiedonhaku internetistä</c:v>
                </c:pt>
                <c:pt idx="2">
                  <c:v>Sosiaalisiin foorumeihin osallistuminen</c:v>
                </c:pt>
                <c:pt idx="3">
                  <c:v>Tekstinkäsittely </c:v>
                </c:pt>
                <c:pt idx="4">
                  <c:v>Tiedostojen lataaminen internetistä</c:v>
                </c:pt>
                <c:pt idx="5">
                  <c:v>Verkko-oppimisympäristöjen käyttäminen</c:v>
                </c:pt>
                <c:pt idx="6">
                  <c:v>Esitysgrafiikka</c:v>
                </c:pt>
                <c:pt idx="7">
                  <c:v>Tuotosten jakaminen verkossa</c:v>
                </c:pt>
                <c:pt idx="8">
                  <c:v>Verkkokokousvälineet</c:v>
                </c:pt>
                <c:pt idx="9">
                  <c:v>Digitaalinen kuvankäsittely</c:v>
                </c:pt>
                <c:pt idx="10">
                  <c:v>Taulukkolaskenta </c:v>
                </c:pt>
                <c:pt idx="11">
                  <c:v>Verkkoblogin kirjoittaminen</c:v>
                </c:pt>
                <c:pt idx="12">
                  <c:v>Tiedon tuottaminen yhteisöllisesti</c:v>
                </c:pt>
                <c:pt idx="13">
                  <c:v>Videoiden editointi</c:v>
                </c:pt>
                <c:pt idx="14">
                  <c:v>WWW-sivujen tekeminen</c:v>
                </c:pt>
                <c:pt idx="15">
                  <c:v>Äänenkäs. ja musiikin tekeminen</c:v>
                </c:pt>
                <c:pt idx="16">
                  <c:v>Ohjelmointityökalujen käyttö</c:v>
                </c:pt>
                <c:pt idx="17">
                  <c:v>Sähköisten julkaisujen tuottaminen</c:v>
                </c:pt>
              </c:strCache>
            </c:strRef>
          </c:cat>
          <c:val>
            <c:numRef>
              <c:f>'[Miten paljon ope käyttää tvtä ja mitä sovelluksia.xlsx]Sheet1'!$P$37:$P$54</c:f>
              <c:numCache>
                <c:formatCode>####.0</c:formatCode>
                <c:ptCount val="18"/>
                <c:pt idx="0">
                  <c:v>4.7378917378917373</c:v>
                </c:pt>
                <c:pt idx="1">
                  <c:v>4.7179487179487207</c:v>
                </c:pt>
                <c:pt idx="2">
                  <c:v>4.4729344729344716</c:v>
                </c:pt>
                <c:pt idx="3">
                  <c:v>4.4045584045584052</c:v>
                </c:pt>
                <c:pt idx="4">
                  <c:v>4.3760683760683774</c:v>
                </c:pt>
                <c:pt idx="5">
                  <c:v>4.2792022792022832</c:v>
                </c:pt>
                <c:pt idx="6">
                  <c:v>4.1652421652421845</c:v>
                </c:pt>
                <c:pt idx="7">
                  <c:v>3.6068376068376082</c:v>
                </c:pt>
                <c:pt idx="8">
                  <c:v>3.3789173789173885</c:v>
                </c:pt>
                <c:pt idx="9">
                  <c:v>3.2450142450142452</c:v>
                </c:pt>
                <c:pt idx="10">
                  <c:v>3.1253561253561264</c:v>
                </c:pt>
                <c:pt idx="11">
                  <c:v>2.8490028490028467</c:v>
                </c:pt>
                <c:pt idx="12">
                  <c:v>2.6894586894586769</c:v>
                </c:pt>
                <c:pt idx="13">
                  <c:v>2.6524216524216588</c:v>
                </c:pt>
                <c:pt idx="14">
                  <c:v>2.2792022792022797</c:v>
                </c:pt>
                <c:pt idx="15">
                  <c:v>1.9515669515669518</c:v>
                </c:pt>
                <c:pt idx="16">
                  <c:v>1.948717948717954</c:v>
                </c:pt>
                <c:pt idx="17">
                  <c:v>1.8974358974358958</c:v>
                </c:pt>
              </c:numCache>
            </c:numRef>
          </c:val>
        </c:ser>
        <c:dLbls/>
        <c:axId val="52586752"/>
        <c:axId val="52785152"/>
      </c:barChart>
      <c:catAx>
        <c:axId val="52586752"/>
        <c:scaling>
          <c:orientation val="maxMin"/>
        </c:scaling>
        <c:axPos val="l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fi-FI"/>
          </a:p>
        </c:txPr>
        <c:crossAx val="52785152"/>
        <c:crossesAt val="1"/>
        <c:auto val="1"/>
        <c:lblAlgn val="ctr"/>
        <c:lblOffset val="100"/>
      </c:catAx>
      <c:valAx>
        <c:axId val="52785152"/>
        <c:scaling>
          <c:orientation val="minMax"/>
          <c:max val="5"/>
          <c:min val="1"/>
        </c:scaling>
        <c:axPos val="t"/>
        <c:majorGridlines/>
        <c:minorGridlines/>
        <c:numFmt formatCode="###0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fi-FI"/>
          </a:p>
        </c:txPr>
        <c:crossAx val="52586752"/>
        <c:crosses val="autoZero"/>
        <c:crossBetween val="between"/>
        <c:majorUnit val="1"/>
        <c:minorUnit val="1"/>
      </c:valAx>
    </c:plotArea>
    <c:plotVisOnly val="1"/>
    <c:dispBlanksAs val="gap"/>
  </c:chart>
  <c:spPr>
    <a:ln>
      <a:solidFill>
        <a:schemeClr val="tx2">
          <a:lumMod val="60000"/>
          <a:lumOff val="40000"/>
        </a:schemeClr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>
        <c:manualLayout>
          <c:layoutTarget val="inner"/>
          <c:xMode val="edge"/>
          <c:yMode val="edge"/>
          <c:x val="0.37291648234981878"/>
          <c:y val="4.2504829980513172E-2"/>
          <c:w val="0.599864490253325"/>
          <c:h val="0.92321266550946302"/>
        </c:manualLayout>
      </c:layout>
      <c:barChart>
        <c:barDir val="bar"/>
        <c:grouping val="clustered"/>
        <c:ser>
          <c:idx val="0"/>
          <c:order val="0"/>
          <c:dLbls>
            <c:numFmt formatCode="#,##0.0" sourceLinked="0"/>
            <c:txPr>
              <a:bodyPr/>
              <a:lstStyle/>
              <a:p>
                <a:pPr>
                  <a:defRPr sz="1100" baseline="0">
                    <a:latin typeface="Arial" pitchFamily="34" charset="0"/>
                    <a:cs typeface="Arial" pitchFamily="34" charset="0"/>
                  </a:defRPr>
                </a:pPr>
                <a:endParaRPr lang="fi-FI"/>
              </a:p>
            </c:txPr>
            <c:showVal val="1"/>
          </c:dLbls>
          <c:cat>
            <c:strRef>
              <c:f>Sheet1!$L$37:$L$54</c:f>
              <c:strCache>
                <c:ptCount val="18"/>
                <c:pt idx="0">
                  <c:v>Sähköposti</c:v>
                </c:pt>
                <c:pt idx="1">
                  <c:v>Tiedonhaku internetistä</c:v>
                </c:pt>
                <c:pt idx="2">
                  <c:v>Tekstinkäsittely </c:v>
                </c:pt>
                <c:pt idx="3">
                  <c:v>Tiedostojen lataaminen internetistä</c:v>
                </c:pt>
                <c:pt idx="4">
                  <c:v>Esitysgrafiikka </c:v>
                </c:pt>
                <c:pt idx="5">
                  <c:v>Verkko-oppimisympäristöjen käyttö</c:v>
                </c:pt>
                <c:pt idx="6">
                  <c:v>Sosiaalisiin foorumeihin osallistuminen </c:v>
                </c:pt>
                <c:pt idx="7">
                  <c:v>Taulukkolaskenta </c:v>
                </c:pt>
                <c:pt idx="8">
                  <c:v>Digitaalinen kuvankäsittely </c:v>
                </c:pt>
                <c:pt idx="9">
                  <c:v>Verkkokokousvälineet </c:v>
                </c:pt>
                <c:pt idx="10">
                  <c:v>Tuotosten jakaminen verkossa</c:v>
                </c:pt>
                <c:pt idx="11">
                  <c:v>Tiedon tuottaminen yhteisöllisesti</c:v>
                </c:pt>
                <c:pt idx="12">
                  <c:v>Verkkoblogin kirjoittaminen </c:v>
                </c:pt>
                <c:pt idx="13">
                  <c:v>Videoiden editointi</c:v>
                </c:pt>
                <c:pt idx="14">
                  <c:v>WWW-sivujen tekeminen</c:v>
                </c:pt>
                <c:pt idx="15">
                  <c:v>Sähköisten julkaisujen tuottaminen </c:v>
                </c:pt>
                <c:pt idx="16">
                  <c:v>Äänenkäsittely ja musiikin tekeminen</c:v>
                </c:pt>
                <c:pt idx="17">
                  <c:v>Ohjelmointityökalujen käyttö</c:v>
                </c:pt>
              </c:strCache>
            </c:strRef>
          </c:cat>
          <c:val>
            <c:numRef>
              <c:f>Sheet1!$M$37:$M$54</c:f>
              <c:numCache>
                <c:formatCode>####.00</c:formatCode>
                <c:ptCount val="18"/>
                <c:pt idx="0">
                  <c:v>4.6190476190476195</c:v>
                </c:pt>
                <c:pt idx="1">
                  <c:v>4.571428571428573</c:v>
                </c:pt>
                <c:pt idx="2">
                  <c:v>4.3174603174603172</c:v>
                </c:pt>
                <c:pt idx="3">
                  <c:v>4.0634920634920624</c:v>
                </c:pt>
                <c:pt idx="4">
                  <c:v>3.9206349206349209</c:v>
                </c:pt>
                <c:pt idx="5">
                  <c:v>3.9206349206349209</c:v>
                </c:pt>
                <c:pt idx="6">
                  <c:v>3.3174603174603181</c:v>
                </c:pt>
                <c:pt idx="7">
                  <c:v>2.9206349206349209</c:v>
                </c:pt>
                <c:pt idx="8">
                  <c:v>2.5238095238095237</c:v>
                </c:pt>
                <c:pt idx="9">
                  <c:v>2.4920634920634916</c:v>
                </c:pt>
                <c:pt idx="10">
                  <c:v>2.2857142857142851</c:v>
                </c:pt>
                <c:pt idx="11">
                  <c:v>2.174603174603174</c:v>
                </c:pt>
                <c:pt idx="12">
                  <c:v>2.0793650793650791</c:v>
                </c:pt>
                <c:pt idx="13">
                  <c:v>1.9206349206349211</c:v>
                </c:pt>
                <c:pt idx="14">
                  <c:v>1.7619047619047619</c:v>
                </c:pt>
                <c:pt idx="15">
                  <c:v>1.7142857142857149</c:v>
                </c:pt>
                <c:pt idx="16">
                  <c:v>1.4761904761904763</c:v>
                </c:pt>
                <c:pt idx="17">
                  <c:v>1.3809523809523816</c:v>
                </c:pt>
              </c:numCache>
            </c:numRef>
          </c:val>
        </c:ser>
        <c:dLbls/>
        <c:axId val="52813184"/>
        <c:axId val="52827264"/>
      </c:barChart>
      <c:catAx>
        <c:axId val="52813184"/>
        <c:scaling>
          <c:orientation val="maxMin"/>
        </c:scaling>
        <c:axPos val="l"/>
        <c:tickLblPos val="nextTo"/>
        <c:txPr>
          <a:bodyPr/>
          <a:lstStyle/>
          <a:p>
            <a:pPr>
              <a:defRPr sz="1100" baseline="0">
                <a:latin typeface="Arial" pitchFamily="34" charset="0"/>
                <a:cs typeface="Arial" pitchFamily="34" charset="0"/>
              </a:defRPr>
            </a:pPr>
            <a:endParaRPr lang="fi-FI"/>
          </a:p>
        </c:txPr>
        <c:crossAx val="52827264"/>
        <c:crosses val="autoZero"/>
        <c:auto val="1"/>
        <c:lblAlgn val="ctr"/>
        <c:lblOffset val="100"/>
      </c:catAx>
      <c:valAx>
        <c:axId val="52827264"/>
        <c:scaling>
          <c:orientation val="minMax"/>
          <c:max val="5"/>
          <c:min val="1"/>
        </c:scaling>
        <c:axPos val="t"/>
        <c:majorGridlines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fi-FI"/>
          </a:p>
        </c:txPr>
        <c:crossAx val="52813184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</c:chart>
  <c:spPr>
    <a:ln>
      <a:solidFill>
        <a:schemeClr val="tx2">
          <a:lumMod val="60000"/>
          <a:lumOff val="40000"/>
        </a:schemeClr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>
            <a:lvl1pPr defTabSz="901700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815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b" anchorCtr="0" compatLnSpc="1">
            <a:prstTxWarp prst="textNoShape">
              <a:avLst/>
            </a:prstTxWarp>
          </a:bodyPr>
          <a:lstStyle>
            <a:lvl1pPr defTabSz="901700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Lakkala, 2006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815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b" anchorCtr="0" compatLnSpc="1">
            <a:prstTxWarp prst="textNoShape">
              <a:avLst/>
            </a:prstTxWarp>
          </a:bodyPr>
          <a:lstStyle>
            <a:lvl1pPr algn="r" defTabSz="901700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62E60A82-A5F1-4A73-BFEC-961449CD2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32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>
            <a:lvl1pPr defTabSz="901700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6600"/>
            <a:ext cx="49101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64075"/>
            <a:ext cx="48910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15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b" anchorCtr="0" compatLnSpc="1">
            <a:prstTxWarp prst="textNoShape">
              <a:avLst/>
            </a:prstTxWarp>
          </a:bodyPr>
          <a:lstStyle>
            <a:lvl1pPr defTabSz="901700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8150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1" tIns="45075" rIns="90151" bIns="45075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 smtClean="0"/>
            </a:lvl1pPr>
          </a:lstStyle>
          <a:p>
            <a:pPr>
              <a:defRPr/>
            </a:pPr>
            <a:fld id="{63DDAB60-8CC3-4FFB-B372-C4DEC490E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4183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49F32-2FBE-4D08-BFC4-F5970986DF96}" type="slidenum">
              <a:rPr lang="en-US"/>
              <a:pPr/>
              <a:t>16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kansi_tk_kayttaytym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1965-3C8B-415C-834F-5FAAD7EFB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DDAF-48FD-46E4-8614-B8E3AD043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0637-C2C5-41AD-AD1F-858974AF2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CF62-9603-45B8-9973-98FC08FFF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56F71-E628-4F6E-BDC9-5E7409F75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34996-C8BA-409B-A3D9-C1CE871F7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55CB-9AEC-413F-A6C6-4A426779A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0D92-6E70-4513-B345-1CA8E885E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E53F2-B8D7-4F28-85FE-88EDB7AD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4E00-DC55-4D5E-B295-F8B1C50F5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76F373FD-BF27-4644-86CC-52289680C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4pPr>
      <a:lvl5pPr marL="20034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5pPr>
      <a:lvl6pPr marL="24606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6pPr>
      <a:lvl7pPr marL="29178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7pPr>
      <a:lvl8pPr marL="33750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8pPr>
      <a:lvl9pPr marL="38322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sinki.fi/psychology/groups/tedu/" TargetMode="External"/><Relationship Id="rId2" Type="http://schemas.openxmlformats.org/officeDocument/2006/relationships/hyperlink" Target="mailto:liisa.ilomaki@helsinki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adlet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Verkko-opetus ja -oppiminen</a:t>
            </a:r>
            <a:endParaRPr lang="fi-FI" i="1" dirty="0" smtClean="0"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6889750" cy="13843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1800" dirty="0" err="1" smtClean="0">
                <a:cs typeface="Times New Roman" pitchFamily="18" charset="0"/>
              </a:rPr>
              <a:t>Liisa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Ilomäki</a:t>
            </a:r>
            <a:endParaRPr lang="en-US" sz="1800" dirty="0" smtClean="0"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en-US" sz="1800" dirty="0" smtClean="0">
                <a:cs typeface="Times New Roman" pitchFamily="18" charset="0"/>
              </a:rPr>
              <a:t>Technology in Education Research Group (</a:t>
            </a:r>
            <a:r>
              <a:rPr lang="en-US" sz="1800" dirty="0" err="1" smtClean="0">
                <a:cs typeface="Times New Roman" pitchFamily="18" charset="0"/>
              </a:rPr>
              <a:t>Tedu</a:t>
            </a:r>
            <a:r>
              <a:rPr lang="en-US" sz="1800" dirty="0" smtClean="0">
                <a:cs typeface="Times New Roman" pitchFamily="18" charset="0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en-US" sz="1800" dirty="0" err="1" smtClean="0">
                <a:cs typeface="Times New Roman" pitchFamily="18" charset="0"/>
              </a:rPr>
              <a:t>Käyttäytymistieteiden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laitos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ja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Palmenia</a:t>
            </a:r>
            <a:r>
              <a:rPr lang="en-US" sz="1800" dirty="0" smtClean="0">
                <a:cs typeface="Times New Roman" pitchFamily="18" charset="0"/>
              </a:rPr>
              <a:t>,</a:t>
            </a:r>
            <a:endParaRPr lang="en-US" sz="1800" dirty="0"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en-US" sz="1800" dirty="0" err="1" smtClean="0">
                <a:cs typeface="Times New Roman" pitchFamily="18" charset="0"/>
              </a:rPr>
              <a:t>Helsingin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yliopisto</a:t>
            </a:r>
            <a:endParaRPr lang="en-US" sz="1800" dirty="0" smtClean="0"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en-US" sz="1800" dirty="0" smtClean="0">
                <a:cs typeface="Times New Roman" pitchFamily="18" charset="0"/>
                <a:hlinkClick r:id="rId2"/>
              </a:rPr>
              <a:t>liisa.ilomaki@helsinki.fi</a:t>
            </a:r>
            <a:r>
              <a:rPr lang="en-US" sz="1800" dirty="0" smtClean="0">
                <a:cs typeface="Times New Roman" pitchFamily="18" charset="0"/>
              </a:rPr>
              <a:t>, </a:t>
            </a:r>
          </a:p>
          <a:p>
            <a:pPr>
              <a:lnSpc>
                <a:spcPts val="2400"/>
              </a:lnSpc>
            </a:pPr>
            <a:r>
              <a:rPr lang="en-US" sz="1800" dirty="0" smtClean="0">
                <a:cs typeface="Times New Roman" pitchFamily="18" charset="0"/>
                <a:hlinkClick r:id="rId3"/>
              </a:rPr>
              <a:t>http://www.helsinki.fi/psychology/groups/tedu/</a:t>
            </a:r>
            <a:endParaRPr lang="en-US" sz="1800" dirty="0" smtClean="0"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endParaRPr lang="en-US" sz="1800" dirty="0" smtClean="0"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en-US" sz="1800" dirty="0" smtClean="0">
                <a:cs typeface="Times New Roman" pitchFamily="18" charset="0"/>
              </a:rPr>
              <a:t>26.10.2013</a:t>
            </a:r>
          </a:p>
          <a:p>
            <a:pPr>
              <a:lnSpc>
                <a:spcPts val="2400"/>
              </a:lnSpc>
            </a:pPr>
            <a:endParaRPr lang="en-US" sz="1800" dirty="0" smtClean="0"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endParaRPr lang="en-US" sz="1800" dirty="0" smtClean="0"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endParaRPr lang="en-US" sz="1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7169" y="260648"/>
            <a:ext cx="2009327" cy="3744416"/>
          </a:xfrm>
        </p:spPr>
        <p:txBody>
          <a:bodyPr/>
          <a:lstStyle/>
          <a:p>
            <a:r>
              <a:rPr lang="fi-FI" sz="2000" dirty="0"/>
              <a:t>Opiskelijoiden arvio internetin käyttötapojen useudesta opetuksessa (n=350)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655CB-9AEC-413F-A6C6-4A426779A1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5439" y="12700"/>
            <a:ext cx="5424834" cy="679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59997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Tiedonkäsittelyn taidot</a:t>
            </a:r>
            <a:r>
              <a:rPr lang="fi-FI" dirty="0"/>
              <a:t> </a:t>
            </a:r>
            <a:r>
              <a:rPr lang="fi-FI" dirty="0" smtClean="0"/>
              <a:t>kuitenkin niukat:  </a:t>
            </a:r>
            <a:br>
              <a:rPr lang="fi-FI" dirty="0" smtClean="0"/>
            </a:br>
            <a:r>
              <a:rPr lang="fi-FI" b="0" dirty="0" smtClean="0"/>
              <a:t>esim. Carita </a:t>
            </a:r>
            <a:r>
              <a:rPr lang="fi-FI" b="0" dirty="0" err="1" smtClean="0"/>
              <a:t>Kiilin</a:t>
            </a:r>
            <a:r>
              <a:rPr lang="fi-FI" b="0" dirty="0" smtClean="0"/>
              <a:t> väitöskirjan tuloksia</a:t>
            </a:r>
            <a:endParaRPr lang="fi-FI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Heikot tiedonhaun strategiat </a:t>
            </a:r>
            <a:r>
              <a:rPr lang="fi-FI" dirty="0" smtClean="0"/>
              <a:t>yksi pullonkaula</a:t>
            </a:r>
            <a:r>
              <a:rPr lang="fi-FI" dirty="0"/>
              <a:t>. Joillakin opiskelijoilla </a:t>
            </a:r>
            <a:r>
              <a:rPr lang="fi-FI" dirty="0" smtClean="0"/>
              <a:t>vaikeuksia</a:t>
            </a:r>
            <a:r>
              <a:rPr lang="fi-FI" dirty="0"/>
              <a:t> </a:t>
            </a:r>
            <a:r>
              <a:rPr lang="fi-FI" dirty="0" smtClean="0"/>
              <a:t>löytää </a:t>
            </a:r>
            <a:r>
              <a:rPr lang="fi-FI" dirty="0"/>
              <a:t>relevanttia informaatiota ja jopa puolet ajasta kului relevantin informaation etsimiseen.</a:t>
            </a:r>
          </a:p>
          <a:p>
            <a:r>
              <a:rPr lang="fi-FI" dirty="0"/>
              <a:t>Tiedonhaun ongelmat liittyivät hakukyselyiden </a:t>
            </a:r>
            <a:r>
              <a:rPr lang="fi-FI" dirty="0" smtClean="0"/>
              <a:t>muotoilemiseen</a:t>
            </a:r>
            <a:r>
              <a:rPr lang="fi-FI" dirty="0"/>
              <a:t>, hakukoneiden toiminnan </a:t>
            </a:r>
            <a:r>
              <a:rPr lang="fi-FI" dirty="0" smtClean="0"/>
              <a:t>ymmärtämiseen, hakutulosten </a:t>
            </a:r>
            <a:r>
              <a:rPr lang="fi-FI" dirty="0"/>
              <a:t>analysointiin sekä tiedonhaun suunnitteluun ja sen säätelyyn.</a:t>
            </a:r>
          </a:p>
          <a:p>
            <a:r>
              <a:rPr lang="fi-FI" dirty="0"/>
              <a:t>Ongelmat näyttivät kasautuvan tietyille opiskelijoille.</a:t>
            </a:r>
          </a:p>
          <a:p>
            <a:r>
              <a:rPr lang="fi-FI" dirty="0"/>
              <a:t>Opiskelijat arvioivat useammin informaation relevanssia kuin sen luotettavuutta niin yksilöllisessä kuin yhteisöllisessäkin lukemistilanteessa.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779F9-FD5A-4501-8BE6-99A8C91FBEAB}" type="datetime1">
              <a:rPr lang="en-US" smtClean="0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16913" y="6597650"/>
            <a:ext cx="503237" cy="196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BF0AD0-3058-4742-890E-1C55786179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3719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Verkon käyttö pedagogisena työvälineenä 1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Tiedonhaku nyt korostuu lähes ainoana käytön tapana – miksi? Verkosta haetaan vastauksia eli opiskelutehtävät ovat sellaisia, että niihin tarvitaan tietoa. </a:t>
            </a:r>
          </a:p>
          <a:p>
            <a:r>
              <a:rPr lang="fi-FI" dirty="0" smtClean="0"/>
              <a:t>Entä yhteinen tiedontuottaminen ja sen julkaiseminen arvioitavaksi? Esim. erilaiset ongelmanratkaisutehtävät, tutkimustyyppiset tehtävät? </a:t>
            </a:r>
          </a:p>
          <a:p>
            <a:r>
              <a:rPr lang="fi-FI" dirty="0" smtClean="0"/>
              <a:t>Autenttisuus yksi verkon vahvuus. Miten runsasta on opetuksessa autenttisten lähteiden käyttö (tämä uppoaa tosin osaksi tiedonhakuun).</a:t>
            </a:r>
          </a:p>
          <a:p>
            <a:r>
              <a:rPr lang="fi-FI" dirty="0" smtClean="0"/>
              <a:t>Yhteydenpito muualle on erittäin niukkaa, mihinkään suuntaan.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5676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Verkon käyttö pedagogisena työvälineenä 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Valmiiden oppimateriaalien käyttö verkosta ei (onneksi) korostu, tosin oppiaineiden välillä eroja</a:t>
            </a:r>
          </a:p>
          <a:p>
            <a:r>
              <a:rPr lang="fi-FI" dirty="0" smtClean="0"/>
              <a:t>Pienten innovatiivisten sovellusten käyttö vähäistä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 err="1" smtClean="0"/>
              <a:t>Socrative</a:t>
            </a:r>
            <a:r>
              <a:rPr lang="fi-FI" dirty="0" smtClean="0"/>
              <a:t> äänestys/monivalintatyökalu </a:t>
            </a:r>
          </a:p>
          <a:p>
            <a:pPr lvl="1"/>
            <a:r>
              <a:rPr lang="fi-FI" dirty="0" err="1" smtClean="0">
                <a:hlinkClick r:id="rId2"/>
              </a:rPr>
              <a:t>Padlet</a:t>
            </a:r>
            <a:r>
              <a:rPr lang="fi-FI" dirty="0" smtClean="0"/>
              <a:t> </a:t>
            </a:r>
            <a:r>
              <a:rPr lang="fi-FI" dirty="0"/>
              <a:t>ideointityökalu </a:t>
            </a:r>
            <a:r>
              <a:rPr lang="fi-FI" dirty="0" smtClean="0"/>
              <a:t>(http</a:t>
            </a:r>
            <a:r>
              <a:rPr lang="fi-FI" dirty="0"/>
              <a:t>://padlet.com</a:t>
            </a:r>
            <a:r>
              <a:rPr lang="fi-FI" dirty="0" smtClean="0"/>
              <a:t>/)</a:t>
            </a:r>
          </a:p>
          <a:p>
            <a:r>
              <a:rPr lang="fi-FI" dirty="0" smtClean="0"/>
              <a:t>Kaikenlainen yhteisöllinen työskentely vähäistä</a:t>
            </a:r>
          </a:p>
          <a:p>
            <a:pPr lvl="1"/>
            <a:r>
              <a:rPr lang="fi-FI" dirty="0" smtClean="0"/>
              <a:t>Esim. Kirjoitusalusta (</a:t>
            </a:r>
            <a:r>
              <a:rPr lang="fi-FI" dirty="0" err="1" smtClean="0"/>
              <a:t>kirjoitusalusta.fi</a:t>
            </a:r>
            <a:r>
              <a:rPr lang="fi-FI" dirty="0" smtClean="0"/>
              <a:t>) tai </a:t>
            </a:r>
            <a:r>
              <a:rPr lang="fi-FI" dirty="0" err="1" smtClean="0"/>
              <a:t>Etherpad</a:t>
            </a:r>
            <a:r>
              <a:rPr lang="fi-FI" dirty="0" smtClean="0"/>
              <a:t>, Google </a:t>
            </a:r>
            <a:r>
              <a:rPr lang="fi-FI" dirty="0" err="1" smtClean="0"/>
              <a:t>Driven</a:t>
            </a:r>
            <a:r>
              <a:rPr lang="fi-FI" dirty="0" smtClean="0"/>
              <a:t> monet mahdollisuudet, </a:t>
            </a:r>
            <a:r>
              <a:rPr lang="fi-FI" dirty="0" err="1" smtClean="0"/>
              <a:t>Prezi</a:t>
            </a:r>
            <a:endParaRPr lang="fi-FI" dirty="0" smtClean="0"/>
          </a:p>
          <a:p>
            <a:r>
              <a:rPr lang="fi-FI" dirty="0" smtClean="0"/>
              <a:t>Tuottaminen kirjoittamalla vain yksi tapa. Videot, esitykset, käsitekartat, tilastokuviot jne. opettavat tiedonkäsittelystä ja –tuottamisesta monipuolisemmaksi.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3921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010400" cy="1116013"/>
          </a:xfrm>
        </p:spPr>
        <p:txBody>
          <a:bodyPr/>
          <a:lstStyle/>
          <a:p>
            <a:r>
              <a:rPr lang="fi-FI" dirty="0" smtClean="0"/>
              <a:t>Sitä saadaan mitä tilataan:</a:t>
            </a:r>
            <a:br>
              <a:rPr lang="fi-FI" dirty="0" smtClean="0"/>
            </a:br>
            <a:r>
              <a:rPr lang="fi-FI" dirty="0" smtClean="0"/>
              <a:t>Sovellukset ja niiden </a:t>
            </a:r>
            <a:r>
              <a:rPr lang="fi-FI" dirty="0" err="1" smtClean="0"/>
              <a:t>tarjoumat</a:t>
            </a:r>
            <a:r>
              <a:rPr lang="fi-FI" dirty="0" smtClean="0"/>
              <a:t> (</a:t>
            </a:r>
            <a:r>
              <a:rPr lang="fi-FI" dirty="0" err="1" smtClean="0"/>
              <a:t>affordanssit</a:t>
            </a:r>
            <a:r>
              <a:rPr lang="fi-FI" dirty="0" smtClean="0"/>
              <a:t>) pedagogisina ratkaisuina 1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7130361"/>
              </p:ext>
            </p:extLst>
          </p:nvPr>
        </p:nvGraphicFramePr>
        <p:xfrm>
          <a:off x="755576" y="1600200"/>
          <a:ext cx="8064896" cy="4017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32656">
                <a:tc>
                  <a:txBody>
                    <a:bodyPr/>
                    <a:lstStyle/>
                    <a:p>
                      <a:r>
                        <a:rPr lang="fi-FI" dirty="0" smtClean="0"/>
                        <a:t>Jos tavoite on…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Ratkaisu</a:t>
                      </a:r>
                      <a:r>
                        <a:rPr lang="fi-FI" baseline="0" dirty="0" smtClean="0"/>
                        <a:t> voisi olla …</a:t>
                      </a:r>
                      <a:endParaRPr lang="fi-FI" dirty="0"/>
                    </a:p>
                  </a:txBody>
                  <a:tcPr/>
                </a:tc>
              </a:tr>
              <a:tr h="1163448">
                <a:tc>
                  <a:txBody>
                    <a:bodyPr/>
                    <a:lstStyle/>
                    <a:p>
                      <a:r>
                        <a:rPr lang="fi-FI" dirty="0" smtClean="0"/>
                        <a:t>Saada hiljaistenkin</a:t>
                      </a:r>
                      <a:r>
                        <a:rPr lang="fi-FI" baseline="0" dirty="0" smtClean="0"/>
                        <a:t> näkemys esiin,</a:t>
                      </a:r>
                      <a:br>
                        <a:rPr lang="fi-FI" baseline="0" dirty="0" smtClean="0"/>
                      </a:br>
                      <a:r>
                        <a:rPr lang="fi-FI" baseline="0" dirty="0" smtClean="0"/>
                        <a:t>Saada oppilaiden ennakkokäsitykset esiin,</a:t>
                      </a:r>
                    </a:p>
                    <a:p>
                      <a:r>
                        <a:rPr lang="fi-FI" baseline="0" dirty="0" smtClean="0"/>
                        <a:t>Selvittää oppilaiden osaamisen taso jne.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Socrative</a:t>
                      </a:r>
                      <a:r>
                        <a:rPr lang="fi-FI" baseline="0" dirty="0" smtClean="0"/>
                        <a:t> äänestys- ja monivalintakysymysten yms. tekemisen sovellus</a:t>
                      </a:r>
                      <a:endParaRPr lang="fi-FI" dirty="0"/>
                    </a:p>
                  </a:txBody>
                  <a:tcPr/>
                </a:tc>
              </a:tr>
              <a:tr h="674061">
                <a:tc>
                  <a:txBody>
                    <a:bodyPr/>
                    <a:lstStyle/>
                    <a:p>
                      <a:r>
                        <a:rPr lang="fi-FI" dirty="0" smtClean="0"/>
                        <a:t>Ideoida yhteistä oppimishanketta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Yhteisölliset ideointityökalut, esim. </a:t>
                      </a:r>
                      <a:r>
                        <a:rPr lang="fi-FI" dirty="0" err="1" smtClean="0"/>
                        <a:t>Padlet</a:t>
                      </a:r>
                      <a:endParaRPr lang="fi-FI" dirty="0"/>
                    </a:p>
                  </a:txBody>
                  <a:tcPr/>
                </a:tc>
              </a:tr>
              <a:tr h="674061">
                <a:tc>
                  <a:txBody>
                    <a:bodyPr/>
                    <a:lstStyle/>
                    <a:p>
                      <a:r>
                        <a:rPr lang="fi-FI" dirty="0" smtClean="0"/>
                        <a:t>Opettaa reflektoimaan ja arvioimaan yhteistä prosessia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Blogit</a:t>
                      </a:r>
                      <a:r>
                        <a:rPr lang="fi-FI" dirty="0" smtClean="0"/>
                        <a:t>, e-portfoliot</a:t>
                      </a:r>
                      <a:endParaRPr lang="fi-FI" dirty="0"/>
                    </a:p>
                  </a:txBody>
                  <a:tcPr/>
                </a:tc>
              </a:tr>
              <a:tr h="674061">
                <a:tc>
                  <a:txBody>
                    <a:bodyPr/>
                    <a:lstStyle/>
                    <a:p>
                      <a:r>
                        <a:rPr lang="fi-FI" dirty="0" smtClean="0"/>
                        <a:t>Opettaa argumentoimaan tehokkaasti ja perustellusti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YouTube-videoiden</a:t>
                      </a:r>
                      <a:r>
                        <a:rPr lang="fi-FI" dirty="0" smtClean="0"/>
                        <a:t> katsominen ja tekeminen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5721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1323217"/>
              </p:ext>
            </p:extLst>
          </p:nvPr>
        </p:nvGraphicFramePr>
        <p:xfrm>
          <a:off x="755576" y="1600200"/>
          <a:ext cx="8064896" cy="439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32656">
                <a:tc>
                  <a:txBody>
                    <a:bodyPr/>
                    <a:lstStyle/>
                    <a:p>
                      <a:r>
                        <a:rPr lang="fi-FI" dirty="0" smtClean="0"/>
                        <a:t>Jos tavoite on…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Ratkaisu</a:t>
                      </a:r>
                      <a:r>
                        <a:rPr lang="fi-FI" baseline="0" dirty="0" smtClean="0"/>
                        <a:t> voisi olla …</a:t>
                      </a:r>
                      <a:endParaRPr lang="fi-FI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i-FI" dirty="0" smtClean="0"/>
                        <a:t>Opettaa käsittelemään ajankohtaisia ja ”oikean elämän” ilmiöitä.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Aidot</a:t>
                      </a:r>
                      <a:r>
                        <a:rPr lang="fi-FI" baseline="0" dirty="0" smtClean="0"/>
                        <a:t> aineistot, esim. Tilastokeskus.</a:t>
                      </a:r>
                      <a:endParaRPr lang="fi-FI" dirty="0"/>
                    </a:p>
                  </a:txBody>
                  <a:tcPr/>
                </a:tc>
              </a:tr>
              <a:tr h="674061">
                <a:tc>
                  <a:txBody>
                    <a:bodyPr/>
                    <a:lstStyle/>
                    <a:p>
                      <a:r>
                        <a:rPr lang="fi-FI" dirty="0" smtClean="0"/>
                        <a:t>Tukea yhteisöllistä tiedonkehittelyä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Yhteisölliset tuottamisen</a:t>
                      </a:r>
                      <a:r>
                        <a:rPr lang="fi-FI" baseline="0" dirty="0" smtClean="0"/>
                        <a:t> työkalut, esim. Google </a:t>
                      </a:r>
                      <a:r>
                        <a:rPr lang="fi-FI" baseline="0" dirty="0" err="1" smtClean="0"/>
                        <a:t>doc</a:t>
                      </a:r>
                      <a:r>
                        <a:rPr lang="fi-FI" baseline="0" dirty="0" smtClean="0"/>
                        <a:t>, Kirjoitusalusta / </a:t>
                      </a:r>
                      <a:r>
                        <a:rPr lang="fi-FI" baseline="0" dirty="0" err="1" smtClean="0"/>
                        <a:t>Etherpad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Prezi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jne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Wiki-sovellukset</a:t>
                      </a:r>
                      <a:endParaRPr lang="fi-FI" dirty="0"/>
                    </a:p>
                  </a:txBody>
                  <a:tcPr/>
                </a:tc>
              </a:tr>
              <a:tr h="674061">
                <a:tc>
                  <a:txBody>
                    <a:bodyPr/>
                    <a:lstStyle/>
                    <a:p>
                      <a:r>
                        <a:rPr lang="fi-FI" dirty="0" smtClean="0"/>
                        <a:t>Opettaa</a:t>
                      </a:r>
                      <a:r>
                        <a:rPr lang="fi-FI" baseline="0" dirty="0" smtClean="0"/>
                        <a:t> tiedonkäsittelyä monipuolisesti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Autenttiset aineistot opisk. aihepiiristä Internetistä, </a:t>
                      </a:r>
                      <a:r>
                        <a:rPr lang="fi-FI" dirty="0" err="1" smtClean="0"/>
                        <a:t>googlaaminen</a:t>
                      </a:r>
                      <a:endParaRPr lang="fi-FI" dirty="0"/>
                    </a:p>
                  </a:txBody>
                  <a:tcPr/>
                </a:tc>
              </a:tr>
              <a:tr h="674061">
                <a:tc>
                  <a:txBody>
                    <a:bodyPr/>
                    <a:lstStyle/>
                    <a:p>
                      <a:r>
                        <a:rPr lang="fi-FI" dirty="0" smtClean="0"/>
                        <a:t>Opettaa oppilaita</a:t>
                      </a:r>
                      <a:r>
                        <a:rPr lang="fi-FI" baseline="0" dirty="0" smtClean="0"/>
                        <a:t> jäsentämään monimutkaisia ilmiöitä yhdessä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Käsitekartta- ja miellekarttasovellukset,</a:t>
                      </a:r>
                      <a:r>
                        <a:rPr lang="fi-FI" baseline="0" dirty="0" smtClean="0"/>
                        <a:t> esim. Mind42, </a:t>
                      </a:r>
                      <a:endParaRPr lang="fi-FI" dirty="0"/>
                    </a:p>
                  </a:txBody>
                  <a:tcPr/>
                </a:tc>
              </a:tr>
              <a:tr h="674061">
                <a:tc>
                  <a:txBody>
                    <a:bodyPr/>
                    <a:lstStyle/>
                    <a:p>
                      <a:r>
                        <a:rPr lang="fi-FI" dirty="0" smtClean="0"/>
                        <a:t>Syventää</a:t>
                      </a:r>
                      <a:r>
                        <a:rPr lang="fi-FI" baseline="0" dirty="0" smtClean="0"/>
                        <a:t> ja kehittää digitaalisia taitoja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Käyttää pitkäkestoisesti,</a:t>
                      </a:r>
                      <a:r>
                        <a:rPr lang="fi-FI" baseline="0" dirty="0" smtClean="0"/>
                        <a:t> eri tavoin, säännöllisesti erilaisia sovelluksia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010400" cy="1116013"/>
          </a:xfrm>
        </p:spPr>
        <p:txBody>
          <a:bodyPr/>
          <a:lstStyle/>
          <a:p>
            <a:r>
              <a:rPr lang="fi-FI" dirty="0" smtClean="0"/>
              <a:t>Sitä saadaan mitä tilataan:</a:t>
            </a:r>
            <a:br>
              <a:rPr lang="fi-FI" dirty="0" smtClean="0"/>
            </a:br>
            <a:r>
              <a:rPr lang="fi-FI" dirty="0" smtClean="0"/>
              <a:t>Sovellukset ja niiden </a:t>
            </a:r>
            <a:r>
              <a:rPr lang="fi-FI" dirty="0" err="1" smtClean="0"/>
              <a:t>tarjoumat</a:t>
            </a:r>
            <a:r>
              <a:rPr lang="fi-FI" dirty="0" smtClean="0"/>
              <a:t> (</a:t>
            </a:r>
            <a:r>
              <a:rPr lang="fi-FI" dirty="0" err="1" smtClean="0"/>
              <a:t>affordanssit</a:t>
            </a:r>
            <a:r>
              <a:rPr lang="fi-FI" dirty="0" smtClean="0"/>
              <a:t>) pedagogisina ratkaisuina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5764885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Lähteitä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7135688" cy="495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1400" dirty="0" smtClean="0"/>
              <a:t>EU </a:t>
            </a:r>
            <a:r>
              <a:rPr lang="fi-FI" sz="1400" dirty="0"/>
              <a:t>2013. </a:t>
            </a:r>
            <a:r>
              <a:rPr lang="fi-FI" sz="1400" dirty="0" err="1"/>
              <a:t>Survey</a:t>
            </a:r>
            <a:r>
              <a:rPr lang="fi-FI" sz="1400" dirty="0"/>
              <a:t> of Schools: ICT in </a:t>
            </a:r>
            <a:r>
              <a:rPr lang="fi-FI" sz="1400" dirty="0" err="1"/>
              <a:t>Education</a:t>
            </a:r>
            <a:r>
              <a:rPr lang="fi-FI" sz="1400" dirty="0"/>
              <a:t>. </a:t>
            </a:r>
            <a:r>
              <a:rPr lang="fi-FI" sz="1400" dirty="0" err="1"/>
              <a:t>Final</a:t>
            </a:r>
            <a:r>
              <a:rPr lang="fi-FI" sz="1400" dirty="0"/>
              <a:t> </a:t>
            </a:r>
            <a:r>
              <a:rPr lang="fi-FI" sz="1400" dirty="0" err="1"/>
              <a:t>Study</a:t>
            </a:r>
            <a:r>
              <a:rPr lang="fi-FI" sz="1400" dirty="0"/>
              <a:t> Report. </a:t>
            </a:r>
            <a:r>
              <a:rPr lang="fi-FI" sz="1400" dirty="0" err="1"/>
              <a:t>Benchmarking</a:t>
            </a:r>
            <a:r>
              <a:rPr lang="fi-FI" sz="1400" dirty="0"/>
              <a:t> </a:t>
            </a:r>
            <a:r>
              <a:rPr lang="fi-FI" sz="1400" dirty="0" err="1"/>
              <a:t>access</a:t>
            </a:r>
            <a:r>
              <a:rPr lang="fi-FI" sz="1400" dirty="0"/>
              <a:t>, </a:t>
            </a:r>
            <a:r>
              <a:rPr lang="fi-FI" sz="1400" dirty="0" err="1"/>
              <a:t>use</a:t>
            </a:r>
            <a:r>
              <a:rPr lang="fi-FI" sz="1400" dirty="0"/>
              <a:t> and </a:t>
            </a:r>
            <a:r>
              <a:rPr lang="fi-FI" sz="1400" dirty="0" err="1"/>
              <a:t>attitudes</a:t>
            </a:r>
            <a:r>
              <a:rPr lang="fi-FI" sz="1400" dirty="0"/>
              <a:t> to </a:t>
            </a:r>
            <a:r>
              <a:rPr lang="fi-FI" sz="1400" dirty="0" err="1"/>
              <a:t>technology</a:t>
            </a:r>
            <a:r>
              <a:rPr lang="fi-FI" sz="1400" dirty="0"/>
              <a:t> in </a:t>
            </a:r>
            <a:r>
              <a:rPr lang="fi-FI" sz="1400" dirty="0" err="1"/>
              <a:t>Europe’s</a:t>
            </a:r>
            <a:r>
              <a:rPr lang="fi-FI" sz="1400" dirty="0"/>
              <a:t> </a:t>
            </a:r>
            <a:r>
              <a:rPr lang="fi-FI" sz="1400" dirty="0" err="1"/>
              <a:t>schools</a:t>
            </a:r>
            <a:r>
              <a:rPr lang="fi-FI" sz="1400" dirty="0"/>
              <a:t>. </a:t>
            </a:r>
          </a:p>
          <a:p>
            <a:pPr>
              <a:lnSpc>
                <a:spcPct val="100000"/>
              </a:lnSpc>
              <a:defRPr/>
            </a:pPr>
            <a:r>
              <a:rPr lang="en-US" sz="1400" dirty="0" err="1" smtClean="0"/>
              <a:t>Hurme</a:t>
            </a:r>
            <a:r>
              <a:rPr lang="en-US" sz="1400" dirty="0" smtClean="0"/>
              <a:t>, T., </a:t>
            </a:r>
            <a:r>
              <a:rPr lang="en-US" sz="1400" dirty="0" err="1" smtClean="0"/>
              <a:t>Nummenmaa</a:t>
            </a:r>
            <a:r>
              <a:rPr lang="en-US" sz="1400" dirty="0" smtClean="0"/>
              <a:t>, M. </a:t>
            </a:r>
            <a:r>
              <a:rPr lang="en-US" sz="1400" dirty="0" err="1" smtClean="0"/>
              <a:t>ja</a:t>
            </a:r>
            <a:r>
              <a:rPr lang="en-US" sz="1400" dirty="0" smtClean="0"/>
              <a:t>  </a:t>
            </a:r>
            <a:r>
              <a:rPr lang="en-US" sz="1400" dirty="0" err="1" smtClean="0"/>
              <a:t>Lehtinen</a:t>
            </a:r>
            <a:r>
              <a:rPr lang="en-US" sz="1400" dirty="0" smtClean="0"/>
              <a:t>, E. (2013). </a:t>
            </a:r>
            <a:r>
              <a:rPr lang="en-US" sz="1400" dirty="0" err="1" smtClean="0"/>
              <a:t>Lukiolainen</a:t>
            </a:r>
            <a:r>
              <a:rPr lang="en-US" sz="1400" dirty="0" smtClean="0"/>
              <a:t> </a:t>
            </a:r>
            <a:r>
              <a:rPr lang="en-US" sz="1400" dirty="0" err="1" smtClean="0"/>
              <a:t>tietotekniikan</a:t>
            </a:r>
            <a:r>
              <a:rPr lang="en-US" sz="1400" dirty="0" smtClean="0"/>
              <a:t> </a:t>
            </a:r>
            <a:r>
              <a:rPr lang="en-US" sz="1400" dirty="0" err="1" smtClean="0"/>
              <a:t>käyttäjänä</a:t>
            </a:r>
            <a:r>
              <a:rPr lang="en-US" sz="1400" dirty="0" smtClean="0"/>
              <a:t>. </a:t>
            </a:r>
            <a:r>
              <a:rPr lang="en-US" sz="1400" dirty="0" err="1" smtClean="0"/>
              <a:t>Raportit</a:t>
            </a:r>
            <a:r>
              <a:rPr lang="en-US" sz="1400" dirty="0" smtClean="0"/>
              <a:t> </a:t>
            </a:r>
            <a:r>
              <a:rPr lang="en-US" sz="1400" dirty="0" err="1" smtClean="0"/>
              <a:t>ja</a:t>
            </a:r>
            <a:r>
              <a:rPr lang="en-US" sz="1400" dirty="0" smtClean="0"/>
              <a:t> </a:t>
            </a:r>
            <a:r>
              <a:rPr lang="en-US" sz="1400" dirty="0" err="1" smtClean="0"/>
              <a:t>selvitykset</a:t>
            </a:r>
            <a:r>
              <a:rPr lang="en-US" sz="1400" dirty="0" smtClean="0"/>
              <a:t> 11:2013. </a:t>
            </a:r>
            <a:r>
              <a:rPr lang="en-US" sz="1400" dirty="0" err="1" smtClean="0"/>
              <a:t>Opetushallitus</a:t>
            </a:r>
            <a:r>
              <a:rPr lang="en-US" sz="1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fi-FI" altLang="fi-FI" sz="1400" dirty="0" smtClean="0"/>
              <a:t>Lakkala</a:t>
            </a:r>
            <a:r>
              <a:rPr lang="fi-FI" altLang="fi-FI" sz="1400" dirty="0"/>
              <a:t>, M. &amp; Ilomäki, L. (2013). Lukioiden valmiudet siirtyä sähköiseen ylioppilastutkintoon: kahden lukion tapaustutkimus. Vantaa. Saatavilla: http</a:t>
            </a:r>
            <a:r>
              <a:rPr lang="fi-FI" altLang="fi-FI" sz="1400" dirty="0" smtClean="0"/>
              <a:t>://www.vantaa.fi/instancedata/prime_product_julkaisu/vantaa/embeds/vantaawwwstructure/87368_Lukioiden_valmiudet_siirtya_sa_hko_iseen_yo-tutkintoon.pdf</a:t>
            </a:r>
            <a:endParaRPr lang="fi-FI" sz="1400" dirty="0" smtClean="0"/>
          </a:p>
          <a:p>
            <a:pPr>
              <a:lnSpc>
                <a:spcPts val="2000"/>
              </a:lnSpc>
              <a:spcAft>
                <a:spcPts val="400"/>
              </a:spcAft>
            </a:pPr>
            <a:endParaRPr lang="fi-FI" sz="1600" dirty="0" smtClean="0"/>
          </a:p>
          <a:p>
            <a:pPr>
              <a:lnSpc>
                <a:spcPts val="2000"/>
              </a:lnSpc>
              <a:spcAft>
                <a:spcPts val="400"/>
              </a:spcAft>
            </a:pPr>
            <a:endParaRPr lang="fi-FI" sz="1600" dirty="0" smtClean="0"/>
          </a:p>
          <a:p>
            <a:pPr>
              <a:lnSpc>
                <a:spcPts val="2000"/>
              </a:lnSpc>
              <a:spcAft>
                <a:spcPts val="400"/>
              </a:spcAft>
            </a:pPr>
            <a:endParaRPr lang="fi-FI" sz="1600" dirty="0" smtClean="0"/>
          </a:p>
          <a:p>
            <a:pPr>
              <a:lnSpc>
                <a:spcPts val="2000"/>
              </a:lnSpc>
              <a:spcAft>
                <a:spcPts val="400"/>
              </a:spcAft>
            </a:pPr>
            <a:endParaRPr lang="en-US" sz="1600" dirty="0" smtClean="0"/>
          </a:p>
          <a:p>
            <a:pPr>
              <a:lnSpc>
                <a:spcPts val="2000"/>
              </a:lnSpc>
              <a:spcAft>
                <a:spcPts val="400"/>
              </a:spcAft>
            </a:pPr>
            <a:endParaRPr lang="en-US" sz="16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C58F9A-AD25-4F86-BDBB-7D9A51F2FDA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Tänään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Tietotekniikan käytöstä eri oppiaineissa</a:t>
            </a:r>
          </a:p>
          <a:p>
            <a:r>
              <a:rPr lang="fi-FI" dirty="0" smtClean="0"/>
              <a:t>Verkkojen käytön määrästä</a:t>
            </a:r>
            <a:r>
              <a:rPr lang="fi-FI" dirty="0"/>
              <a:t> </a:t>
            </a:r>
            <a:r>
              <a:rPr lang="fi-FI" dirty="0" smtClean="0"/>
              <a:t>ja tavoista</a:t>
            </a:r>
          </a:p>
          <a:p>
            <a:r>
              <a:rPr lang="fi-FI" dirty="0" smtClean="0"/>
              <a:t>Verkkopohjaisten palvelujen osaamisen tasosta</a:t>
            </a:r>
          </a:p>
          <a:p>
            <a:r>
              <a:rPr lang="fi-FI" dirty="0" smtClean="0"/>
              <a:t>Erilaisista tavoista käyttää verkkopohjaista oppimista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2463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010400" cy="935757"/>
          </a:xfrm>
        </p:spPr>
        <p:txBody>
          <a:bodyPr/>
          <a:lstStyle/>
          <a:p>
            <a:r>
              <a:rPr lang="fi-FI" dirty="0"/>
              <a:t>Opiskelijoiden arvio siitä, miten usein eri oppiaineissa käytetään tietotekniikkaa (n=352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655CB-9AEC-413F-A6C6-4A426779A1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7185" y="1124744"/>
            <a:ext cx="5976664" cy="559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528" y="465313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latin typeface="+mn-lt"/>
              </a:rPr>
              <a:t>Lakkala &amp; Ilomäki, 2013</a:t>
            </a:r>
            <a:endParaRPr lang="fi-FI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8205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Opettajien ja oppilaiden / opiskelijoiden taidot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3477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6919664" cy="828327"/>
          </a:xfrm>
        </p:spPr>
        <p:txBody>
          <a:bodyPr/>
          <a:lstStyle/>
          <a:p>
            <a:r>
              <a:rPr lang="fi-FI" dirty="0"/>
              <a:t>Kahden lukion </a:t>
            </a:r>
            <a:r>
              <a:rPr lang="fi-FI" dirty="0" smtClean="0"/>
              <a:t>opiskelijoiden </a:t>
            </a:r>
            <a:r>
              <a:rPr lang="fi-FI" dirty="0" err="1" smtClean="0"/>
              <a:t>itsearvioitu</a:t>
            </a:r>
            <a:r>
              <a:rPr lang="fi-FI" dirty="0" smtClean="0"/>
              <a:t> </a:t>
            </a:r>
            <a:r>
              <a:rPr lang="fi-FI" dirty="0" err="1"/>
              <a:t>digiosaaminen</a:t>
            </a:r>
            <a:r>
              <a:rPr lang="fi-FI" dirty="0"/>
              <a:t> (</a:t>
            </a:r>
            <a:r>
              <a:rPr lang="fi-FI" dirty="0" smtClean="0"/>
              <a:t>n=351)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655CB-9AEC-413F-A6C6-4A426779A1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869843422"/>
              </p:ext>
            </p:extLst>
          </p:nvPr>
        </p:nvGraphicFramePr>
        <p:xfrm>
          <a:off x="1331640" y="980728"/>
          <a:ext cx="6840760" cy="556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5892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latin typeface="+mn-lt"/>
              </a:rPr>
              <a:t>Lakkala &amp; Ilomäki, 2013</a:t>
            </a:r>
            <a:endParaRPr lang="fi-FI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8425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1"/>
            <a:ext cx="6991672" cy="828328"/>
          </a:xfrm>
        </p:spPr>
        <p:txBody>
          <a:bodyPr/>
          <a:lstStyle/>
          <a:p>
            <a:r>
              <a:rPr lang="fi-FI" dirty="0" smtClean="0"/>
              <a:t>Kahden lukion opettajien </a:t>
            </a:r>
            <a:r>
              <a:rPr lang="fi-FI" dirty="0" err="1" smtClean="0"/>
              <a:t>itsearvioitu</a:t>
            </a:r>
            <a:r>
              <a:rPr lang="fi-FI" dirty="0" smtClean="0"/>
              <a:t> </a:t>
            </a:r>
            <a:r>
              <a:rPr lang="fi-FI" dirty="0" err="1" smtClean="0"/>
              <a:t>digiosaaminen</a:t>
            </a:r>
            <a:r>
              <a:rPr lang="fi-FI" dirty="0" smtClean="0"/>
              <a:t> (n=63)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655CB-9AEC-413F-A6C6-4A426779A1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8788858"/>
              </p:ext>
            </p:extLst>
          </p:nvPr>
        </p:nvGraphicFramePr>
        <p:xfrm>
          <a:off x="1209674" y="908720"/>
          <a:ext cx="696272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20272" y="606269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latin typeface="+mn-lt"/>
              </a:rPr>
              <a:t>Lakkala &amp; Ilomäki, 2013</a:t>
            </a:r>
            <a:endParaRPr lang="fi-FI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9980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Opettajien ja oppilaiden / opiskelijoiden taidot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Samankaltaisia tuloksia muistakin tutkimuksista (EU, 2013)</a:t>
            </a:r>
          </a:p>
          <a:p>
            <a:r>
              <a:rPr lang="fi-FI" dirty="0" err="1" smtClean="0"/>
              <a:t>Itsearvioituun</a:t>
            </a:r>
            <a:r>
              <a:rPr lang="fi-FI" dirty="0"/>
              <a:t> </a:t>
            </a:r>
            <a:r>
              <a:rPr lang="fi-FI" dirty="0" smtClean="0"/>
              <a:t>osaamiseen liittyy ongelmia: sosiaalinen suotavuus, yliarvioiminen </a:t>
            </a:r>
            <a:r>
              <a:rPr lang="fi-FI" dirty="0" err="1" smtClean="0"/>
              <a:t>vars</a:t>
            </a:r>
            <a:r>
              <a:rPr lang="fi-FI" dirty="0" smtClean="0"/>
              <a:t>. vähän osaavilla.</a:t>
            </a:r>
          </a:p>
          <a:p>
            <a:r>
              <a:rPr lang="fi-FI" dirty="0" smtClean="0"/>
              <a:t>Nuorten osaaminen yleisesti laaja-alaista mutta ei välttämättä syvällistä ja keskeisissäkin taidoissa ja käytön tavoissa voi olla puutteita – oppiminen on perustunut </a:t>
            </a:r>
            <a:r>
              <a:rPr lang="fi-FI" dirty="0" err="1" smtClean="0"/>
              <a:t>informaaliin</a:t>
            </a:r>
            <a:r>
              <a:rPr lang="fi-FI" dirty="0" smtClean="0"/>
              <a:t> oppimiseen</a:t>
            </a:r>
          </a:p>
          <a:p>
            <a:r>
              <a:rPr lang="fi-FI" dirty="0" smtClean="0"/>
              <a:t>Sekä opejen että oppilaiden / opiskelijoiden käyttö ja osaaminen perustuu pääosin vapaa-ajan käyttöön, jossa erilaiset Internetin käytön tavat korostuvat.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4870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tietotekniikan käyttö opetuksessa on?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Tekstinkäsittelyä</a:t>
            </a:r>
          </a:p>
          <a:p>
            <a:r>
              <a:rPr lang="fi-FI" dirty="0" smtClean="0"/>
              <a:t>Tiedonhakua Internetistä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Nämä kaksi sovellusta kaikkein yleisimmät, soveltuvat myös useimpiin aineisiin. Näitä käytetään myös vapaa-ajalla tapahtuvaan opiskeluun. Muuten vapaa-ajan ja koulukäytön erot ovat huimat: vapaa-ajalla käytetään runsaasti sosiaalista mediaa ja pelejä, ylipäänsä verkkopohjaisia sovelluksia, koulussa työvälineohjelmia.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600" dirty="0" smtClean="0"/>
              <a:t>Hurme, Nummenmaa ja Lehtinen, 2013, Lakkala ja Ilomäki, 2013</a:t>
            </a:r>
          </a:p>
          <a:p>
            <a:pPr marL="0" indent="0">
              <a:buNone/>
            </a:pPr>
            <a:r>
              <a:rPr lang="fi-FI" sz="1600" dirty="0" smtClean="0"/>
              <a:t>Samat tulokset myös aikaisemmissa tutkimuksissa.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1A0637-C2C5-41AD-AD1F-858974AF2B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3884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3851920" y="3140968"/>
            <a:ext cx="2448272" cy="42571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90D92-6E70-4513-B345-1CA8E885ED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6109"/>
            <a:ext cx="5966792" cy="656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298432" y="620688"/>
            <a:ext cx="1738064" cy="374441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i-FI" sz="2000" kern="0" dirty="0" smtClean="0"/>
              <a:t>Hurme et a. Sovellusten käyttö vapaa-ajalla ja opiskelussa (n=5767) </a:t>
            </a:r>
            <a:endParaRPr lang="fi-FI" sz="2000" kern="0" dirty="0"/>
          </a:p>
        </p:txBody>
      </p:sp>
    </p:spTree>
    <p:extLst>
      <p:ext uri="{BB962C8B-B14F-4D97-AF65-F5344CB8AC3E}">
        <p14:creationId xmlns:p14="http://schemas.microsoft.com/office/powerpoint/2010/main" xmlns="" val="23031849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1E1C77"/>
        </a:dk2>
        <a:lt2>
          <a:srgbClr val="8C8A87"/>
        </a:lt2>
        <a:accent1>
          <a:srgbClr val="1E1C77"/>
        </a:accent1>
        <a:accent2>
          <a:srgbClr val="009E60"/>
        </a:accent2>
        <a:accent3>
          <a:srgbClr val="FFFFFF"/>
        </a:accent3>
        <a:accent4>
          <a:srgbClr val="000000"/>
        </a:accent4>
        <a:accent5>
          <a:srgbClr val="ABABBD"/>
        </a:accent5>
        <a:accent6>
          <a:srgbClr val="008F56"/>
        </a:accent6>
        <a:hlink>
          <a:srgbClr val="000000"/>
        </a:hlink>
        <a:folHlink>
          <a:srgbClr val="5E68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4322</TotalTime>
  <Words>716</Words>
  <Application>Microsoft Office PowerPoint</Application>
  <PresentationFormat>Näytössä katseltava diaesitys (4:3)</PresentationFormat>
  <Paragraphs>105</Paragraphs>
  <Slides>16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Default Design</vt:lpstr>
      <vt:lpstr>Verkko-opetus ja -oppiminen</vt:lpstr>
      <vt:lpstr>Tänään</vt:lpstr>
      <vt:lpstr>Opiskelijoiden arvio siitä, miten usein eri oppiaineissa käytetään tietotekniikkaa (n=352)</vt:lpstr>
      <vt:lpstr>Opettajien ja oppilaiden / opiskelijoiden taidot</vt:lpstr>
      <vt:lpstr>Kahden lukion opiskelijoiden itsearvioitu digiosaaminen (n=351)</vt:lpstr>
      <vt:lpstr>Kahden lukion opettajien itsearvioitu digiosaaminen (n=63)</vt:lpstr>
      <vt:lpstr>Opettajien ja oppilaiden / opiskelijoiden taidot</vt:lpstr>
      <vt:lpstr>Mitä tietotekniikan käyttö opetuksessa on?</vt:lpstr>
      <vt:lpstr>Dia 9</vt:lpstr>
      <vt:lpstr>Opiskelijoiden arvio internetin käyttötapojen useudesta opetuksessa (n=350) </vt:lpstr>
      <vt:lpstr>Tiedonkäsittelyn taidot kuitenkin niukat:   esim. Carita Kiilin väitöskirjan tuloksia</vt:lpstr>
      <vt:lpstr>Verkon käyttö pedagogisena työvälineenä 1</vt:lpstr>
      <vt:lpstr>Verkon käyttö pedagogisena työvälineenä 2</vt:lpstr>
      <vt:lpstr>Sitä saadaan mitä tilataan: Sovellukset ja niiden tarjoumat (affordanssit) pedagogisina ratkaisuina 1</vt:lpstr>
      <vt:lpstr>Sitä saadaan mitä tilataan: Sovellukset ja niiden tarjoumat (affordanssit) pedagogisina ratkaisuina 2</vt:lpstr>
      <vt:lpstr>Lähteitä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Jarmo Kantosalo</dc:creator>
  <cp:lastModifiedBy>opettaja</cp:lastModifiedBy>
  <cp:revision>440</cp:revision>
  <cp:lastPrinted>2010-12-15T13:50:11Z</cp:lastPrinted>
  <dcterms:created xsi:type="dcterms:W3CDTF">2003-08-13T09:52:38Z</dcterms:created>
  <dcterms:modified xsi:type="dcterms:W3CDTF">2013-10-26T08:35:00Z</dcterms:modified>
</cp:coreProperties>
</file>